
<file path=[Content_Types].xml><?xml version="1.0" encoding="utf-8"?>
<Types xmlns="http://schemas.openxmlformats.org/package/2006/content-types">
  <Default Extension="avi" ContentType="video/x-msvideo"/>
  <Default Extension="emf" ContentType="image/x-emf"/>
  <Default Extension="jfif" ContentType="image/jpeg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mv" ContentType="video/x-ms-wm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50" r:id="rId3"/>
    <p:sldId id="349" r:id="rId4"/>
    <p:sldId id="353" r:id="rId5"/>
    <p:sldId id="354" r:id="rId6"/>
    <p:sldId id="346" r:id="rId7"/>
    <p:sldId id="355" r:id="rId8"/>
    <p:sldId id="294" r:id="rId9"/>
    <p:sldId id="323" r:id="rId10"/>
    <p:sldId id="324" r:id="rId11"/>
    <p:sldId id="329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0" autoAdjust="0"/>
    <p:restoredTop sz="94660"/>
  </p:normalViewPr>
  <p:slideViewPr>
    <p:cSldViewPr snapToGrid="0">
      <p:cViewPr varScale="1">
        <p:scale>
          <a:sx n="62" d="100"/>
          <a:sy n="62" d="100"/>
        </p:scale>
        <p:origin x="9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3F68-5C98-45D9-8F8B-9487575D3D5C}" type="datetimeFigureOut">
              <a:rPr lang="de-CH" smtClean="0"/>
              <a:t>09.09.2024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A970-4789-40AA-9C09-058B45737D1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73524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3F68-5C98-45D9-8F8B-9487575D3D5C}" type="datetimeFigureOut">
              <a:rPr lang="de-CH" smtClean="0"/>
              <a:t>09.09.2024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A970-4789-40AA-9C09-058B45737D1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709854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3F68-5C98-45D9-8F8B-9487575D3D5C}" type="datetimeFigureOut">
              <a:rPr lang="de-CH" smtClean="0"/>
              <a:t>09.09.2024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A970-4789-40AA-9C09-058B45737D1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78395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3F68-5C98-45D9-8F8B-9487575D3D5C}" type="datetimeFigureOut">
              <a:rPr lang="de-CH" smtClean="0"/>
              <a:t>09.09.2024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A970-4789-40AA-9C09-058B45737D1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26680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3F68-5C98-45D9-8F8B-9487575D3D5C}" type="datetimeFigureOut">
              <a:rPr lang="de-CH" smtClean="0"/>
              <a:t>09.09.2024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A970-4789-40AA-9C09-058B45737D1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9350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3F68-5C98-45D9-8F8B-9487575D3D5C}" type="datetimeFigureOut">
              <a:rPr lang="de-CH" smtClean="0"/>
              <a:t>09.09.2024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A970-4789-40AA-9C09-058B45737D1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926193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3F68-5C98-45D9-8F8B-9487575D3D5C}" type="datetimeFigureOut">
              <a:rPr lang="de-CH" smtClean="0"/>
              <a:t>09.09.2024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A970-4789-40AA-9C09-058B45737D1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790020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3F68-5C98-45D9-8F8B-9487575D3D5C}" type="datetimeFigureOut">
              <a:rPr lang="de-CH" smtClean="0"/>
              <a:t>09.09.2024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A970-4789-40AA-9C09-058B45737D1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867414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3F68-5C98-45D9-8F8B-9487575D3D5C}" type="datetimeFigureOut">
              <a:rPr lang="de-CH" smtClean="0"/>
              <a:t>09.09.2024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A970-4789-40AA-9C09-058B45737D1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4671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3F68-5C98-45D9-8F8B-9487575D3D5C}" type="datetimeFigureOut">
              <a:rPr lang="de-CH" smtClean="0"/>
              <a:t>09.09.2024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A970-4789-40AA-9C09-058B45737D1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73605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73F68-5C98-45D9-8F8B-9487575D3D5C}" type="datetimeFigureOut">
              <a:rPr lang="de-CH" smtClean="0"/>
              <a:t>09.09.2024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FA970-4789-40AA-9C09-058B45737D1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8645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8C73F68-5C98-45D9-8F8B-9487575D3D5C}" type="datetimeFigureOut">
              <a:rPr lang="de-CH" smtClean="0"/>
              <a:t>09.09.2024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C8FA970-4789-40AA-9C09-058B45737D12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15728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microsoft.com/office/2007/relationships/media" Target="../media/media2.mp4"/><Relationship Id="rId7" Type="http://schemas.microsoft.com/office/2007/relationships/media" Target="../media/media4.mp4"/><Relationship Id="rId12" Type="http://schemas.openxmlformats.org/officeDocument/2006/relationships/image" Target="../media/image4.png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6" Type="http://schemas.openxmlformats.org/officeDocument/2006/relationships/video" Target="../media/media3.mp4"/><Relationship Id="rId11" Type="http://schemas.openxmlformats.org/officeDocument/2006/relationships/image" Target="../media/image3.png"/><Relationship Id="rId5" Type="http://schemas.microsoft.com/office/2007/relationships/media" Target="../media/media3.mp4"/><Relationship Id="rId10" Type="http://schemas.openxmlformats.org/officeDocument/2006/relationships/image" Target="../media/image2.png"/><Relationship Id="rId4" Type="http://schemas.openxmlformats.org/officeDocument/2006/relationships/video" Target="../media/media2.mp4"/><Relationship Id="rId9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jpeg"/><Relationship Id="rId2" Type="http://schemas.openxmlformats.org/officeDocument/2006/relationships/video" Target="../media/media5.avi"/><Relationship Id="rId1" Type="http://schemas.microsoft.com/office/2007/relationships/media" Target="../media/media5.avi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microsoft.com/office/2007/relationships/media" Target="../media/media6.wmv"/><Relationship Id="rId1" Type="http://schemas.openxmlformats.org/officeDocument/2006/relationships/video" Target="NULL" TargetMode="Externa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f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eg"/><Relationship Id="rId7" Type="http://schemas.openxmlformats.org/officeDocument/2006/relationships/image" Target="../media/image29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D6628F-0549-9C8B-E9AB-FFD70D135B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0B47D3C-5229-197A-A4C0-23523CB1DF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0813517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Contents of the lecture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412875"/>
            <a:ext cx="7993062" cy="4824413"/>
          </a:xfrm>
        </p:spPr>
        <p:txBody>
          <a:bodyPr/>
          <a:lstStyle/>
          <a:p>
            <a:pPr>
              <a:defRPr/>
            </a:pPr>
            <a:r>
              <a:rPr lang="en-GB" dirty="0"/>
              <a:t>A complete example of the approach for</a:t>
            </a:r>
          </a:p>
          <a:p>
            <a:pPr lvl="1">
              <a:defRPr/>
            </a:pPr>
            <a:r>
              <a:rPr lang="en-GB" dirty="0"/>
              <a:t>Laser welding</a:t>
            </a:r>
          </a:p>
          <a:p>
            <a:pPr lvl="1">
              <a:defRPr/>
            </a:pPr>
            <a:r>
              <a:rPr lang="fr-CH" dirty="0"/>
              <a:t>Additive </a:t>
            </a:r>
            <a:r>
              <a:rPr lang="fr-CH" dirty="0" err="1"/>
              <a:t>manufacturing</a:t>
            </a:r>
            <a:endParaRPr lang="fr-CH" dirty="0"/>
          </a:p>
          <a:p>
            <a:pPr marL="457200" lvl="1" indent="0">
              <a:buNone/>
              <a:defRPr/>
            </a:pPr>
            <a:endParaRPr lang="fr-CH" dirty="0"/>
          </a:p>
          <a:p>
            <a:pPr lvl="1">
              <a:defRPr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24112" y="6616464"/>
            <a:ext cx="848033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50" dirty="0"/>
              <a:t>Materials processing with intelligent systems (MICRO-457)                                          Shevchik S. &amp; Hoffmann P.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5528345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dirty="0"/>
              <a:t>So </a:t>
            </a:r>
            <a:r>
              <a:rPr lang="fr-FR" dirty="0" err="1"/>
              <a:t>le’ts</a:t>
            </a:r>
            <a:r>
              <a:rPr lang="fr-FR" dirty="0"/>
              <a:t> </a:t>
            </a:r>
            <a:r>
              <a:rPr lang="fr-FR" dirty="0" err="1"/>
              <a:t>start</a:t>
            </a:r>
            <a:r>
              <a:rPr lang="fr-FR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762" b="953"/>
          <a:stretch/>
        </p:blipFill>
        <p:spPr>
          <a:xfrm>
            <a:off x="35496" y="1444178"/>
            <a:ext cx="8945438" cy="42170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4112" y="6616464"/>
            <a:ext cx="848033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50" dirty="0"/>
              <a:t>Materials processing with intelligent systems (MICRO-457)                                          Shevchik S. &amp; Hoffmann P.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186446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4487961"/>
            <a:ext cx="2514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0" baseline="0" dirty="0"/>
              <a:t>Conduction </a:t>
            </a:r>
            <a:r>
              <a:rPr lang="en-US" sz="2000" b="0" baseline="0" dirty="0">
                <a:sym typeface="Wingdings"/>
              </a:rPr>
              <a:t></a:t>
            </a:r>
            <a:r>
              <a:rPr lang="en-US" sz="2000" b="0" baseline="0" dirty="0"/>
              <a:t> keyhole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68629" y="4317880"/>
            <a:ext cx="2348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0" baseline="0" dirty="0"/>
              <a:t>Pores removal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08769" y="4305290"/>
            <a:ext cx="2011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0" baseline="0" dirty="0"/>
              <a:t>Conduction </a:t>
            </a:r>
            <a:r>
              <a:rPr lang="en-US" sz="2000" b="0" baseline="0" dirty="0">
                <a:sym typeface="Wingdings"/>
              </a:rPr>
              <a:t> </a:t>
            </a:r>
          </a:p>
          <a:p>
            <a:pPr algn="ctr">
              <a:buNone/>
            </a:pPr>
            <a:r>
              <a:rPr lang="en-US" sz="2000" b="0" baseline="0" dirty="0">
                <a:sym typeface="Wingdings"/>
              </a:rPr>
              <a:t>unstable</a:t>
            </a:r>
            <a:r>
              <a:rPr lang="en-US" sz="2000" b="0" baseline="0" dirty="0"/>
              <a:t> keyhole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732334" y="5046818"/>
            <a:ext cx="18841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000" b="0" baseline="0" dirty="0"/>
              <a:t>Deep keyhole</a:t>
            </a:r>
          </a:p>
        </p:txBody>
      </p:sp>
      <p:pic>
        <p:nvPicPr>
          <p:cNvPr id="6" name="1_conduction-keyhole_15fps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8752.1312"/>
                </p14:media>
              </p:ext>
            </p:extLst>
          </p:nvPr>
        </p:nvPicPr>
        <p:blipFill rotWithShape="1">
          <a:blip r:embed="rId9"/>
          <a:srcRect t="30046" b="27124"/>
          <a:stretch>
            <a:fillRect/>
          </a:stretch>
        </p:blipFill>
        <p:spPr>
          <a:xfrm>
            <a:off x="0" y="2155713"/>
            <a:ext cx="2483768" cy="1489311"/>
          </a:xfrm>
          <a:prstGeom prst="rect">
            <a:avLst/>
          </a:prstGeom>
        </p:spPr>
      </p:pic>
      <p:pic>
        <p:nvPicPr>
          <p:cNvPr id="7" name="4_deepKH.av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765218" y="1662552"/>
            <a:ext cx="1818368" cy="3306124"/>
          </a:xfrm>
          <a:prstGeom prst="rect">
            <a:avLst/>
          </a:prstGeom>
        </p:spPr>
      </p:pic>
      <p:pic>
        <p:nvPicPr>
          <p:cNvPr id="8" name="2_conduction_KH_KH-unstable.avi">
            <a:hlinkClick r:id="" action="ppaction://media"/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 rotWithShape="1">
          <a:blip r:embed="rId11"/>
          <a:srcRect t="26114"/>
          <a:stretch/>
        </p:blipFill>
        <p:spPr>
          <a:xfrm>
            <a:off x="2555776" y="1986817"/>
            <a:ext cx="2064756" cy="2135802"/>
          </a:xfrm>
          <a:prstGeom prst="rect">
            <a:avLst/>
          </a:prstGeom>
        </p:spPr>
      </p:pic>
      <p:pic>
        <p:nvPicPr>
          <p:cNvPr id="9" name="3_defect_remove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7">
                  <p14:trim st="3964.996"/>
                </p14:media>
              </p:ext>
            </p:extLst>
          </p:nvPr>
        </p:nvPicPr>
        <p:blipFill rotWithShape="1">
          <a:blip r:embed="rId12"/>
          <a:srcRect t="22063" b="18816"/>
          <a:stretch>
            <a:fillRect/>
          </a:stretch>
        </p:blipFill>
        <p:spPr>
          <a:xfrm>
            <a:off x="6625574" y="2104201"/>
            <a:ext cx="2518426" cy="1592334"/>
          </a:xfrm>
          <a:prstGeom prst="rect">
            <a:avLst/>
          </a:prstGeom>
        </p:spPr>
      </p:pic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79512" y="46038"/>
            <a:ext cx="88755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dirty="0" err="1"/>
              <a:t>Yet</a:t>
            </a:r>
            <a:r>
              <a:rPr lang="fr-FR" dirty="0"/>
              <a:t> </a:t>
            </a:r>
            <a:r>
              <a:rPr lang="fr-FR" dirty="0" err="1"/>
              <a:t>another</a:t>
            </a:r>
            <a:r>
              <a:rPr lang="fr-FR" dirty="0"/>
              <a:t> </a:t>
            </a:r>
            <a:r>
              <a:rPr lang="fr-FR" dirty="0" err="1"/>
              <a:t>explanation</a:t>
            </a:r>
            <a:r>
              <a:rPr lang="fr-FR" dirty="0"/>
              <a:t>: </a:t>
            </a:r>
            <a:r>
              <a:rPr lang="fr-FR" dirty="0" err="1"/>
              <a:t>Dynamic</a:t>
            </a:r>
            <a:r>
              <a:rPr lang="fr-FR" dirty="0"/>
              <a:t> </a:t>
            </a:r>
            <a:r>
              <a:rPr lang="fr-FR" dirty="0" err="1"/>
              <a:t>transients</a:t>
            </a:r>
            <a:r>
              <a:rPr lang="fr-FR" dirty="0"/>
              <a:t> </a:t>
            </a:r>
            <a:r>
              <a:rPr lang="fr-FR" dirty="0" err="1"/>
              <a:t>taking</a:t>
            </a:r>
            <a:r>
              <a:rPr lang="fr-FR" dirty="0"/>
              <a:t> place </a:t>
            </a:r>
            <a:r>
              <a:rPr lang="fr-FR" dirty="0" err="1"/>
              <a:t>inside</a:t>
            </a:r>
            <a:r>
              <a:rPr lang="fr-FR" dirty="0"/>
              <a:t> the </a:t>
            </a:r>
            <a:r>
              <a:rPr lang="fr-FR" dirty="0" err="1"/>
              <a:t>material</a:t>
            </a:r>
            <a:r>
              <a:rPr lang="fr-FR" dirty="0"/>
              <a:t> at high </a:t>
            </a:r>
            <a:r>
              <a:rPr lang="fr-FR" dirty="0" err="1"/>
              <a:t>velocities</a:t>
            </a:r>
            <a:endParaRPr lang="fr-FR" kern="0" dirty="0"/>
          </a:p>
        </p:txBody>
      </p:sp>
      <p:sp>
        <p:nvSpPr>
          <p:cNvPr id="11" name="Rectangle 10"/>
          <p:cNvSpPr/>
          <p:nvPr/>
        </p:nvSpPr>
        <p:spPr>
          <a:xfrm>
            <a:off x="3935874" y="6381328"/>
            <a:ext cx="172819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900" dirty="0"/>
              <a:t>All </a:t>
            </a:r>
            <a:r>
              <a:rPr lang="fr-CH" sz="900" dirty="0" err="1"/>
              <a:t>videos</a:t>
            </a:r>
            <a:r>
              <a:rPr lang="fr-CH" sz="900" dirty="0"/>
              <a:t> </a:t>
            </a:r>
            <a:r>
              <a:rPr lang="fr-CH" sz="900" dirty="0" err="1"/>
              <a:t>from</a:t>
            </a:r>
            <a:r>
              <a:rPr lang="fr-CH" sz="900" dirty="0"/>
              <a:t> </a:t>
            </a:r>
            <a:r>
              <a:rPr lang="fr-CH" sz="900" dirty="0" err="1"/>
              <a:t>Empa</a:t>
            </a:r>
            <a:r>
              <a:rPr lang="fr-CH" sz="900" dirty="0"/>
              <a:t>- LAMP</a:t>
            </a:r>
            <a:endParaRPr lang="en-GB" sz="900" dirty="0"/>
          </a:p>
        </p:txBody>
      </p:sp>
      <p:sp>
        <p:nvSpPr>
          <p:cNvPr id="13" name="TextBox 12"/>
          <p:cNvSpPr txBox="1"/>
          <p:nvPr/>
        </p:nvSpPr>
        <p:spPr>
          <a:xfrm>
            <a:off x="124112" y="6616464"/>
            <a:ext cx="848033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50" dirty="0"/>
              <a:t>Materials processing with intelligent systems (MICRO-457)                                          Shevchik S. &amp; Hoffmann P.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368509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3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406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019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570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video>
              <p:cMediaNode vol="80000">
                <p:cTn id="33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video>
              <p:cMediaNode vol="80000">
                <p:cTn id="34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  <p:bldLst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179512" y="46038"/>
            <a:ext cx="88755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dirty="0"/>
              <a:t>One </a:t>
            </a:r>
            <a:r>
              <a:rPr lang="fr-FR" dirty="0" err="1"/>
              <a:t>way</a:t>
            </a:r>
            <a:r>
              <a:rPr lang="fr-FR" dirty="0"/>
              <a:t> to </a:t>
            </a:r>
            <a:r>
              <a:rPr lang="fr-FR" dirty="0" err="1"/>
              <a:t>tackle</a:t>
            </a:r>
            <a:r>
              <a:rPr lang="fr-FR" dirty="0"/>
              <a:t>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difficulties</a:t>
            </a:r>
            <a:r>
              <a:rPr lang="fr-FR" dirty="0"/>
              <a:t>: </a:t>
            </a:r>
            <a:r>
              <a:rPr lang="fr-FR" dirty="0" err="1"/>
              <a:t>Add</a:t>
            </a:r>
            <a:r>
              <a:rPr lang="fr-FR" dirty="0"/>
              <a:t> </a:t>
            </a:r>
            <a:r>
              <a:rPr lang="fr-FR" dirty="0" err="1"/>
              <a:t>sensors</a:t>
            </a:r>
            <a:endParaRPr lang="fr-FR" kern="0" dirty="0"/>
          </a:p>
        </p:txBody>
      </p:sp>
      <p:sp>
        <p:nvSpPr>
          <p:cNvPr id="41" name="Content Placeholder 3"/>
          <p:cNvSpPr txBox="1">
            <a:spLocks/>
          </p:cNvSpPr>
          <p:nvPr/>
        </p:nvSpPr>
        <p:spPr>
          <a:xfrm>
            <a:off x="603590" y="1850584"/>
            <a:ext cx="439248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1600" i="1" dirty="0"/>
              <a:t>General Setup</a:t>
            </a:r>
            <a:endParaRPr lang="ru-RU" sz="1600" i="1" dirty="0"/>
          </a:p>
        </p:txBody>
      </p:sp>
      <p:sp>
        <p:nvSpPr>
          <p:cNvPr id="42" name="Content Placeholder 3"/>
          <p:cNvSpPr txBox="1">
            <a:spLocks/>
          </p:cNvSpPr>
          <p:nvPr/>
        </p:nvSpPr>
        <p:spPr>
          <a:xfrm>
            <a:off x="7210744" y="1919510"/>
            <a:ext cx="1835696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sz="1600" i="1" dirty="0"/>
          </a:p>
        </p:txBody>
      </p:sp>
      <p:pic>
        <p:nvPicPr>
          <p:cNvPr id="43" name="Picture 6" descr="T:\Untitled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8002" y="1697037"/>
            <a:ext cx="2097087" cy="173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" descr="T:\Untitled-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2179" y="2001836"/>
            <a:ext cx="2030413" cy="1122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Content Placeholder 3"/>
          <p:cNvSpPr txBox="1">
            <a:spLocks/>
          </p:cNvSpPr>
          <p:nvPr/>
        </p:nvSpPr>
        <p:spPr>
          <a:xfrm>
            <a:off x="4635968" y="1052736"/>
            <a:ext cx="4392488" cy="576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1600" i="1" dirty="0"/>
              <a:t>Sensors</a:t>
            </a:r>
            <a:endParaRPr lang="ru-RU" sz="1600" i="1" dirty="0"/>
          </a:p>
        </p:txBody>
      </p:sp>
      <p:sp>
        <p:nvSpPr>
          <p:cNvPr id="46" name="Content Placeholder 3"/>
          <p:cNvSpPr txBox="1">
            <a:spLocks/>
          </p:cNvSpPr>
          <p:nvPr/>
        </p:nvSpPr>
        <p:spPr>
          <a:xfrm>
            <a:off x="4788368" y="1409005"/>
            <a:ext cx="1270248" cy="363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/>
              <a:t>Acoustic</a:t>
            </a:r>
          </a:p>
        </p:txBody>
      </p:sp>
      <p:sp>
        <p:nvSpPr>
          <p:cNvPr id="47" name="Content Placeholder 3"/>
          <p:cNvSpPr txBox="1">
            <a:spLocks/>
          </p:cNvSpPr>
          <p:nvPr/>
        </p:nvSpPr>
        <p:spPr>
          <a:xfrm>
            <a:off x="5071420" y="3429000"/>
            <a:ext cx="3975019" cy="363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CH" sz="1600" i="1" dirty="0" err="1"/>
              <a:t>Piezo</a:t>
            </a:r>
            <a:r>
              <a:rPr lang="de-CH" sz="1600" i="1" dirty="0"/>
              <a:t>                                      </a:t>
            </a:r>
            <a:r>
              <a:rPr lang="en-US" sz="1600" i="1" dirty="0"/>
              <a:t>optical</a:t>
            </a:r>
            <a:r>
              <a:rPr lang="de-CH" sz="1600" i="1" dirty="0"/>
              <a:t> </a:t>
            </a:r>
            <a:r>
              <a:rPr lang="de-CH" sz="1600" i="1" dirty="0" err="1"/>
              <a:t>fibre</a:t>
            </a:r>
            <a:endParaRPr lang="ru-RU" sz="1600" i="1" dirty="0"/>
          </a:p>
        </p:txBody>
      </p:sp>
      <p:sp>
        <p:nvSpPr>
          <p:cNvPr id="48" name="Content Placeholder 3"/>
          <p:cNvSpPr txBox="1">
            <a:spLocks/>
          </p:cNvSpPr>
          <p:nvPr/>
        </p:nvSpPr>
        <p:spPr>
          <a:xfrm>
            <a:off x="5071420" y="4221088"/>
            <a:ext cx="2139324" cy="3638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/>
              <a:t>High speed imaging</a:t>
            </a:r>
          </a:p>
        </p:txBody>
      </p:sp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274881"/>
            <a:ext cx="4672480" cy="2672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 descr="Bildergebnis für high speed camer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633" y="4509120"/>
            <a:ext cx="2222103" cy="1709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Content Placeholder 3"/>
          <p:cNvSpPr txBox="1">
            <a:spLocks/>
          </p:cNvSpPr>
          <p:nvPr/>
        </p:nvSpPr>
        <p:spPr>
          <a:xfrm>
            <a:off x="7401458" y="4232236"/>
            <a:ext cx="1969526" cy="352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/>
              <a:t>Optical sensors</a:t>
            </a:r>
          </a:p>
        </p:txBody>
      </p:sp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811" y="4509121"/>
            <a:ext cx="1071562" cy="1071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477" y="5407149"/>
            <a:ext cx="1864833" cy="852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extBox 53"/>
          <p:cNvSpPr txBox="1"/>
          <p:nvPr/>
        </p:nvSpPr>
        <p:spPr>
          <a:xfrm rot="18845843">
            <a:off x="4442286" y="3377313"/>
            <a:ext cx="454154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You name it!</a:t>
            </a:r>
          </a:p>
        </p:txBody>
      </p:sp>
      <p:sp>
        <p:nvSpPr>
          <p:cNvPr id="55" name="Content Placeholder 3"/>
          <p:cNvSpPr txBox="1">
            <a:spLocks/>
          </p:cNvSpPr>
          <p:nvPr/>
        </p:nvSpPr>
        <p:spPr>
          <a:xfrm>
            <a:off x="8353047" y="5092560"/>
            <a:ext cx="726630" cy="352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/>
              <a:t>OES</a:t>
            </a:r>
          </a:p>
        </p:txBody>
      </p:sp>
      <p:sp>
        <p:nvSpPr>
          <p:cNvPr id="56" name="Content Placeholder 3"/>
          <p:cNvSpPr txBox="1">
            <a:spLocks/>
          </p:cNvSpPr>
          <p:nvPr/>
        </p:nvSpPr>
        <p:spPr>
          <a:xfrm>
            <a:off x="7498776" y="6165304"/>
            <a:ext cx="1401134" cy="3526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FF0000"/>
              </a:buClr>
              <a:buSzPct val="80000"/>
              <a:buFont typeface="Wingdings" pitchFamily="2" charset="2"/>
              <a:buChar char="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i="1" dirty="0"/>
              <a:t>Photo-diode</a:t>
            </a:r>
          </a:p>
        </p:txBody>
      </p:sp>
      <p:pic>
        <p:nvPicPr>
          <p:cNvPr id="57" name="ImgA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4353210" y="6069508"/>
            <a:ext cx="3048000" cy="381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24112" y="6616464"/>
            <a:ext cx="848033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50" dirty="0"/>
              <a:t>Materials processing with intelligent systems (MICRO-457)                                          Shevchik S. &amp; Hoffmann P.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96408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5600" fill="hold"/>
                                        <p:tgtEl>
                                          <p:spTgt spid="5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3" fill="hold" display="0">
                  <p:stCondLst>
                    <p:cond delay="indefinite"/>
                  </p:stCondLst>
                </p:cTn>
                <p:tgtEl>
                  <p:spTgt spid="57"/>
                </p:tgtEl>
              </p:cMediaNode>
            </p:video>
          </p:childTnLst>
        </p:cTn>
      </p:par>
    </p:tnLst>
    <p:bldLst>
      <p:bldP spid="45" grpId="0"/>
      <p:bldP spid="46" grpId="0"/>
      <p:bldP spid="47" grpId="0"/>
      <p:bldP spid="48" grpId="0"/>
      <p:bldP spid="51" grpId="0"/>
      <p:bldP spid="54" grpId="0" animBg="1"/>
      <p:bldP spid="55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6" r="31576"/>
          <a:stretch/>
        </p:blipFill>
        <p:spPr>
          <a:xfrm>
            <a:off x="2792343" y="1124744"/>
            <a:ext cx="2153167" cy="1656184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5076056" y="908720"/>
            <a:ext cx="4146616" cy="3312368"/>
            <a:chOff x="5004049" y="764704"/>
            <a:chExt cx="4146616" cy="3312368"/>
          </a:xfrm>
        </p:grpSpPr>
        <p:sp>
          <p:nvSpPr>
            <p:cNvPr id="4" name="TextBox 3"/>
            <p:cNvSpPr txBox="1"/>
            <p:nvPr/>
          </p:nvSpPr>
          <p:spPr>
            <a:xfrm>
              <a:off x="5669378" y="3573016"/>
              <a:ext cx="240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0</a:t>
              </a:r>
              <a:endParaRPr lang="en-US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029418" y="3573016"/>
              <a:ext cx="240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1</a:t>
              </a:r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486369" y="3573016"/>
              <a:ext cx="240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2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965522" y="3573016"/>
              <a:ext cx="240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3</a:t>
              </a:r>
              <a:endParaRPr lang="en-US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469578" y="3573016"/>
              <a:ext cx="240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4</a:t>
              </a:r>
              <a:endParaRPr lang="en-US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26529" y="3573016"/>
              <a:ext cx="240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5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405682" y="3573016"/>
              <a:ext cx="2409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6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4049038" y="2079755"/>
              <a:ext cx="227935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 err="1"/>
                <a:t>Frequency</a:t>
              </a:r>
              <a:r>
                <a:rPr lang="de-CH" dirty="0"/>
                <a:t> (MHz)</a:t>
              </a:r>
              <a:endParaRPr lang="en-US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5389701" y="1052737"/>
              <a:ext cx="16548" cy="255015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5526713" y="3284984"/>
              <a:ext cx="959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0</a:t>
              </a:r>
              <a:endParaRPr lang="en-US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334241" y="764704"/>
              <a:ext cx="9596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/>
                <a:t>1.4</a:t>
              </a:r>
              <a:endParaRPr lang="en-US" dirty="0"/>
            </a:p>
          </p:txBody>
        </p:sp>
        <p:pic>
          <p:nvPicPr>
            <p:cNvPr id="15" name="Picture 2" descr="C:\Users\lqt\Pictures\3-2_AE_sono-new.emf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78" t="7327" r="13749" b="16552"/>
            <a:stretch/>
          </p:blipFill>
          <p:spPr bwMode="auto">
            <a:xfrm rot="5400000">
              <a:off x="6001411" y="674143"/>
              <a:ext cx="2665625" cy="31918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8507071" y="971436"/>
              <a:ext cx="6435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chemeClr val="bg1"/>
                  </a:solidFill>
                </a:rPr>
                <a:t>AE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8502593" y="3707740"/>
              <a:ext cx="6435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CH" dirty="0">
                  <a:solidFill>
                    <a:schemeClr val="bg1"/>
                  </a:solidFill>
                </a:rPr>
                <a:t>BR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Right Arrow 17"/>
          <p:cNvSpPr/>
          <p:nvPr/>
        </p:nvSpPr>
        <p:spPr>
          <a:xfrm>
            <a:off x="2709933" y="1636074"/>
            <a:ext cx="208059" cy="629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ight Arrow 18"/>
          <p:cNvSpPr/>
          <p:nvPr/>
        </p:nvSpPr>
        <p:spPr>
          <a:xfrm>
            <a:off x="4945510" y="1638087"/>
            <a:ext cx="208059" cy="629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0" name="Picture 1" descr="C:\Users\wak\AppData\Local\Microsoft\Windows\Temporary Internet Files\Content.Word\Fig CNN_black_whi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592" y="4307995"/>
            <a:ext cx="5037567" cy="1829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ight Arrow 20"/>
          <p:cNvSpPr/>
          <p:nvPr/>
        </p:nvSpPr>
        <p:spPr>
          <a:xfrm rot="5400000">
            <a:off x="5260258" y="3618307"/>
            <a:ext cx="208059" cy="629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" name="Picture 21" descr="C:\Users\wak\AppData\Local\Microsoft\Windows\Temporary Internet Files\Content.Word\Fig3.pn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40"/>
          <a:stretch/>
        </p:blipFill>
        <p:spPr bwMode="auto">
          <a:xfrm>
            <a:off x="110577" y="1230043"/>
            <a:ext cx="2589215" cy="155088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Right Arrow 22"/>
          <p:cNvSpPr/>
          <p:nvPr/>
        </p:nvSpPr>
        <p:spPr>
          <a:xfrm rot="8280000">
            <a:off x="3923965" y="2917629"/>
            <a:ext cx="1080691" cy="6294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Content Placeholder 6"/>
          <p:cNvSpPr txBox="1">
            <a:spLocks/>
          </p:cNvSpPr>
          <p:nvPr/>
        </p:nvSpPr>
        <p:spPr>
          <a:xfrm>
            <a:off x="-61125" y="3260650"/>
            <a:ext cx="6211006" cy="279275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200" kern="0" dirty="0"/>
              <a:t>Supervised learning</a:t>
            </a:r>
          </a:p>
          <a:p>
            <a:pPr lvl="1"/>
            <a:r>
              <a:rPr lang="en-US" sz="2000" kern="0" dirty="0"/>
              <a:t>Infers a function from labelled training data. </a:t>
            </a:r>
          </a:p>
          <a:p>
            <a:pPr lvl="1"/>
            <a:r>
              <a:rPr lang="en-US" sz="2000" kern="0" dirty="0"/>
              <a:t>Typical supervised learning </a:t>
            </a:r>
          </a:p>
          <a:p>
            <a:pPr lvl="2"/>
            <a:r>
              <a:rPr lang="en-US" sz="1800" kern="0" dirty="0"/>
              <a:t>Support Vector Machine (SVM)</a:t>
            </a:r>
          </a:p>
          <a:p>
            <a:pPr lvl="2"/>
            <a:r>
              <a:rPr lang="en-US" sz="1800" kern="0" dirty="0"/>
              <a:t>Decision tree (Random forest, gradient boost)</a:t>
            </a:r>
          </a:p>
          <a:p>
            <a:pPr lvl="2"/>
            <a:r>
              <a:rPr lang="en-US" sz="1800" kern="0" dirty="0"/>
              <a:t>Deep Neural Network (CNN, SCNN, …)</a:t>
            </a:r>
          </a:p>
          <a:p>
            <a:pPr lvl="2"/>
            <a:r>
              <a:rPr lang="en-US" sz="1800" kern="0" dirty="0"/>
              <a:t>Laplacian Graph (single kernel, multi-kernel (Empa))</a:t>
            </a:r>
          </a:p>
          <a:p>
            <a:r>
              <a:rPr lang="en-US" sz="2200" kern="0" dirty="0"/>
              <a:t>Unsupervised (e.g. k-mean, </a:t>
            </a:r>
            <a:r>
              <a:rPr lang="en-US" sz="2200" kern="0" dirty="0" err="1"/>
              <a:t>autoencoders</a:t>
            </a:r>
            <a:r>
              <a:rPr lang="en-US" sz="2200" kern="0" dirty="0"/>
              <a:t>)</a:t>
            </a:r>
            <a:endParaRPr lang="en-US" sz="2000" kern="0" dirty="0"/>
          </a:p>
          <a:p>
            <a:r>
              <a:rPr lang="en-US" sz="2200" kern="0" dirty="0"/>
              <a:t>Reinforcement learning (game Go)</a:t>
            </a:r>
          </a:p>
          <a:p>
            <a:endParaRPr lang="en-US" sz="2800" kern="0" dirty="0"/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179512" y="46038"/>
            <a:ext cx="88755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dirty="0"/>
              <a:t>One </a:t>
            </a:r>
            <a:r>
              <a:rPr lang="fr-FR" dirty="0" err="1"/>
              <a:t>way</a:t>
            </a:r>
            <a:r>
              <a:rPr lang="fr-FR" dirty="0"/>
              <a:t> to </a:t>
            </a:r>
            <a:r>
              <a:rPr lang="fr-FR" dirty="0" err="1"/>
              <a:t>tackle</a:t>
            </a:r>
            <a:r>
              <a:rPr lang="fr-FR" dirty="0"/>
              <a:t> </a:t>
            </a:r>
            <a:r>
              <a:rPr lang="fr-FR" dirty="0" err="1"/>
              <a:t>these</a:t>
            </a:r>
            <a:r>
              <a:rPr lang="fr-FR" dirty="0"/>
              <a:t> </a:t>
            </a:r>
            <a:r>
              <a:rPr lang="fr-FR" dirty="0" err="1"/>
              <a:t>difficulties</a:t>
            </a:r>
            <a:r>
              <a:rPr lang="fr-FR" dirty="0"/>
              <a:t>: Signal </a:t>
            </a:r>
            <a:r>
              <a:rPr lang="fr-FR" dirty="0" err="1"/>
              <a:t>processing</a:t>
            </a:r>
            <a:endParaRPr lang="fr-FR" kern="0" dirty="0"/>
          </a:p>
        </p:txBody>
      </p:sp>
      <p:sp>
        <p:nvSpPr>
          <p:cNvPr id="26" name="TextBox 25"/>
          <p:cNvSpPr txBox="1"/>
          <p:nvPr/>
        </p:nvSpPr>
        <p:spPr>
          <a:xfrm>
            <a:off x="124112" y="6616464"/>
            <a:ext cx="848033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50" dirty="0"/>
              <a:t>Materials processing with intelligent systems (MICRO-457)                                          Shevchik S. &amp; Hoffmann P.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194248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1" grpId="0" animBg="1"/>
      <p:bldP spid="21" grpId="1" animBg="1"/>
      <p:bldP spid="21" grpId="2" animBg="1"/>
      <p:bldP spid="23" grpId="0" animBg="1"/>
      <p:bldP spid="24" grpId="0" uiExpan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But </a:t>
            </a:r>
            <a:r>
              <a:rPr lang="fr-FR" dirty="0" err="1"/>
              <a:t>linking</a:t>
            </a:r>
            <a:r>
              <a:rPr lang="fr-FR" dirty="0"/>
              <a:t> signal to </a:t>
            </a:r>
            <a:r>
              <a:rPr lang="fr-FR" dirty="0" err="1"/>
              <a:t>event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a real challenge</a:t>
            </a:r>
          </a:p>
        </p:txBody>
      </p:sp>
      <p:pic>
        <p:nvPicPr>
          <p:cNvPr id="7" name="Presentation4-1.wmv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103.3312"/>
                </p14:media>
              </p:ext>
            </p:extLst>
          </p:nvPr>
        </p:nvPicPr>
        <p:blipFill rotWithShape="1">
          <a:blip r:embed="rId4"/>
          <a:srcRect t="25165" r="6748" b="16436"/>
          <a:stretch>
            <a:fillRect/>
          </a:stretch>
        </p:blipFill>
        <p:spPr>
          <a:xfrm>
            <a:off x="179511" y="1196752"/>
            <a:ext cx="8738739" cy="410445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4945231"/>
            <a:ext cx="471601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Aluminum plate 2mm thick, </a:t>
            </a:r>
          </a:p>
          <a:p>
            <a:r>
              <a:rPr lang="en-US" sz="1600" b="1" dirty="0"/>
              <a:t>no gas shielding, room temperature</a:t>
            </a:r>
          </a:p>
          <a:p>
            <a:r>
              <a:rPr lang="en-US" sz="1500" b="1" dirty="0"/>
              <a:t>Keyhole experiment with defects</a:t>
            </a:r>
          </a:p>
          <a:p>
            <a:r>
              <a:rPr lang="en-US" sz="1500" b="1" dirty="0"/>
              <a:t>Laser 1070 nm, pulse length 10 </a:t>
            </a:r>
            <a:r>
              <a:rPr lang="en-US" sz="1500" b="1" dirty="0" err="1"/>
              <a:t>ms</a:t>
            </a:r>
            <a:r>
              <a:rPr lang="en-US" sz="1500" b="1" dirty="0"/>
              <a:t>, </a:t>
            </a:r>
          </a:p>
          <a:p>
            <a:r>
              <a:rPr lang="en-US" sz="1500" b="1" dirty="0"/>
              <a:t>laser spot </a:t>
            </a:r>
            <a:r>
              <a:rPr lang="en-US" sz="1500" b="1" dirty="0">
                <a:sym typeface="Symbol"/>
              </a:rPr>
              <a:t> 30 </a:t>
            </a:r>
            <a:r>
              <a:rPr lang="en-US" sz="1500" b="1" dirty="0">
                <a:latin typeface="Symbol" panose="05050102010706020507" pitchFamily="18" charset="2"/>
                <a:sym typeface="Symbol"/>
              </a:rPr>
              <a:t>m</a:t>
            </a:r>
            <a:r>
              <a:rPr lang="en-US" sz="1500" b="1" dirty="0">
                <a:sym typeface="Symbol"/>
              </a:rPr>
              <a:t>m</a:t>
            </a:r>
            <a:endParaRPr lang="en-US" sz="1500" b="1" dirty="0"/>
          </a:p>
          <a:p>
            <a:r>
              <a:rPr lang="en-US" sz="1500" b="1" dirty="0"/>
              <a:t>ESRF ID19 X-ray beam </a:t>
            </a:r>
            <a:endParaRPr lang="en-US" sz="1500" b="1" dirty="0">
              <a:solidFill>
                <a:srgbClr val="FF0000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36" t="8799" r="25458"/>
          <a:stretch/>
        </p:blipFill>
        <p:spPr bwMode="auto">
          <a:xfrm>
            <a:off x="3707903" y="1124744"/>
            <a:ext cx="5400601" cy="50740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24112" y="6616464"/>
            <a:ext cx="848033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50" dirty="0"/>
              <a:t>Materials processing with intelligent systems (MICRO-457)                                          Shevchik S. &amp; Hoffmann P.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5867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-54273" y="872930"/>
            <a:ext cx="5379817" cy="5796430"/>
            <a:chOff x="-54273" y="714762"/>
            <a:chExt cx="5379817" cy="5796430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3587"/>
            <a:stretch/>
          </p:blipFill>
          <p:spPr bwMode="auto">
            <a:xfrm>
              <a:off x="-54273" y="1166385"/>
              <a:ext cx="5379817" cy="2560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683568" y="714762"/>
              <a:ext cx="381358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Classification tasks</a:t>
              </a: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787" r="-1"/>
            <a:stretch/>
          </p:blipFill>
          <p:spPr bwMode="auto">
            <a:xfrm>
              <a:off x="694927" y="3950246"/>
              <a:ext cx="1634372" cy="25609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6" name="Group 25"/>
            <p:cNvGrpSpPr/>
            <p:nvPr/>
          </p:nvGrpSpPr>
          <p:grpSpPr>
            <a:xfrm>
              <a:off x="2550148" y="3928120"/>
              <a:ext cx="2028990" cy="2490387"/>
              <a:chOff x="2550148" y="3928120"/>
              <a:chExt cx="2028990" cy="2490387"/>
            </a:xfrm>
          </p:grpSpPr>
          <p:grpSp>
            <p:nvGrpSpPr>
              <p:cNvPr id="3" name="Group 2"/>
              <p:cNvGrpSpPr/>
              <p:nvPr/>
            </p:nvGrpSpPr>
            <p:grpSpPr>
              <a:xfrm>
                <a:off x="2550148" y="3928120"/>
                <a:ext cx="2028990" cy="2490387"/>
                <a:chOff x="2937723" y="4022426"/>
                <a:chExt cx="2028990" cy="2490387"/>
              </a:xfrm>
            </p:grpSpPr>
            <p:pic>
              <p:nvPicPr>
                <p:cNvPr id="14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8098" r="30490"/>
                <a:stretch/>
              </p:blipFill>
              <p:spPr bwMode="auto">
                <a:xfrm>
                  <a:off x="3040920" y="4022426"/>
                  <a:ext cx="1604581" cy="212818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23" name="TextBox 22"/>
                <p:cNvSpPr txBox="1"/>
                <p:nvPr/>
              </p:nvSpPr>
              <p:spPr>
                <a:xfrm>
                  <a:off x="2937723" y="6112703"/>
                  <a:ext cx="202899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>
                    <a:buNone/>
                  </a:pPr>
                  <a:r>
                    <a:rPr lang="en-US" sz="2000" b="1" baseline="0" dirty="0"/>
                    <a:t>Pore formation</a:t>
                  </a:r>
                </a:p>
              </p:txBody>
            </p:sp>
          </p:grpSp>
          <p:sp>
            <p:nvSpPr>
              <p:cNvPr id="17" name="TextBox 16"/>
              <p:cNvSpPr txBox="1"/>
              <p:nvPr/>
            </p:nvSpPr>
            <p:spPr>
              <a:xfrm>
                <a:off x="2679980" y="5682734"/>
                <a:ext cx="4572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:r>
                  <a:rPr lang="en-US" sz="1600" baseline="0" dirty="0">
                    <a:solidFill>
                      <a:schemeClr val="bg1"/>
                    </a:solidFill>
                  </a:rPr>
                  <a:t>(e)</a:t>
                </a:r>
              </a:p>
            </p:txBody>
          </p:sp>
        </p:grpSp>
      </p:grpSp>
      <p:pic>
        <p:nvPicPr>
          <p:cNvPr id="8" name="Picture 5" descr="T:\Untitled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266" y="1736812"/>
            <a:ext cx="3636242" cy="363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 bwMode="auto">
          <a:xfrm rot="10800000">
            <a:off x="4497156" y="4127970"/>
            <a:ext cx="1065444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1" i="0" u="none" strike="noStrike" cap="none" normalizeH="0" baseline="-2500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9084" y="904652"/>
            <a:ext cx="47740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2400" baseline="0" dirty="0">
                <a:solidFill>
                  <a:srgbClr val="FF0000"/>
                </a:solidFill>
              </a:rPr>
              <a:t>Process runs</a:t>
            </a:r>
          </a:p>
          <a:p>
            <a:pPr>
              <a:buNone/>
            </a:pPr>
            <a:r>
              <a:rPr lang="en-US" sz="2400" baseline="0" dirty="0">
                <a:solidFill>
                  <a:srgbClr val="FF0000"/>
                </a:solidFill>
              </a:rPr>
              <a:t>Get signal from the workpiece</a:t>
            </a:r>
          </a:p>
          <a:p>
            <a:pPr>
              <a:buNone/>
            </a:pPr>
            <a:r>
              <a:rPr lang="en-US" sz="2400" baseline="0" dirty="0">
                <a:solidFill>
                  <a:srgbClr val="FF0000"/>
                </a:solidFill>
              </a:rPr>
              <a:t>Analysis of the signals</a:t>
            </a:r>
          </a:p>
          <a:p>
            <a:pPr>
              <a:buNone/>
            </a:pPr>
            <a:r>
              <a:rPr lang="en-US" sz="2400" baseline="0" dirty="0">
                <a:solidFill>
                  <a:srgbClr val="FF0000"/>
                </a:solidFill>
              </a:rPr>
              <a:t>Prediction of the defects creation</a:t>
            </a:r>
          </a:p>
          <a:p>
            <a:pPr>
              <a:buNone/>
            </a:pPr>
            <a:r>
              <a:rPr lang="en-US" sz="2400" baseline="0" dirty="0">
                <a:solidFill>
                  <a:srgbClr val="FF0000"/>
                </a:solidFill>
              </a:rPr>
              <a:t>Tune the laser power</a:t>
            </a:r>
          </a:p>
          <a:p>
            <a:pPr>
              <a:buNone/>
            </a:pPr>
            <a:r>
              <a:rPr lang="en-US" sz="2400" baseline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Ideally no human intervention!</a:t>
            </a: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684" y="4392248"/>
            <a:ext cx="2124815" cy="1377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1547664" y="5961474"/>
            <a:ext cx="280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1" baseline="0" dirty="0"/>
              <a:t>Machine learning / Artificial intelligence</a:t>
            </a:r>
          </a:p>
        </p:txBody>
      </p:sp>
      <p:pic>
        <p:nvPicPr>
          <p:cNvPr id="21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53" y="4257092"/>
            <a:ext cx="1661989" cy="1783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ight Arrow 21"/>
          <p:cNvSpPr/>
          <p:nvPr/>
        </p:nvSpPr>
        <p:spPr bwMode="auto">
          <a:xfrm rot="7320949">
            <a:off x="247040" y="3464757"/>
            <a:ext cx="1149411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1" i="0" u="none" strike="noStrike" cap="none" normalizeH="0" baseline="-25000">
              <a:ln>
                <a:noFill/>
              </a:ln>
              <a:effectLst/>
              <a:latin typeface="Arial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5364088" y="1664804"/>
            <a:ext cx="2054768" cy="1188132"/>
            <a:chOff x="5397551" y="1988840"/>
            <a:chExt cx="2054768" cy="1188132"/>
          </a:xfrm>
        </p:grpSpPr>
        <p:sp>
          <p:nvSpPr>
            <p:cNvPr id="11" name="Rectangle 10"/>
            <p:cNvSpPr/>
            <p:nvPr/>
          </p:nvSpPr>
          <p:spPr bwMode="auto">
            <a:xfrm>
              <a:off x="5397551" y="1988840"/>
              <a:ext cx="1982761" cy="118813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6732240" y="2636912"/>
              <a:ext cx="720079" cy="33139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en-US" sz="2800" b="1" i="0" u="none" strike="noStrike" cap="none" normalizeH="0" baseline="-2500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5" name="Right Arrow 34"/>
          <p:cNvSpPr/>
          <p:nvPr/>
        </p:nvSpPr>
        <p:spPr bwMode="auto">
          <a:xfrm rot="5400000">
            <a:off x="2235069" y="3468334"/>
            <a:ext cx="1044117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1" i="0" u="none" strike="noStrike" cap="none" normalizeH="0" baseline="-2500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30" name="Plus 29"/>
          <p:cNvSpPr/>
          <p:nvPr/>
        </p:nvSpPr>
        <p:spPr>
          <a:xfrm>
            <a:off x="1017197" y="3240745"/>
            <a:ext cx="1332148" cy="1196367"/>
          </a:xfrm>
          <a:prstGeom prst="mathPlu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216" name="Picture 92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085" y="4221088"/>
            <a:ext cx="1117043" cy="165618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262715" y="5961474"/>
            <a:ext cx="18934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1" baseline="0" dirty="0"/>
              <a:t>Human </a:t>
            </a:r>
          </a:p>
          <a:p>
            <a:pPr algn="ctr">
              <a:buNone/>
            </a:pPr>
            <a:r>
              <a:rPr lang="en-US" sz="2000" b="1" baseline="0" dirty="0"/>
              <a:t>intelligence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6251" y="6269250"/>
            <a:ext cx="14974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2000" b="1" baseline="0" dirty="0"/>
              <a:t>Sensors</a:t>
            </a:r>
          </a:p>
        </p:txBody>
      </p:sp>
      <p:sp>
        <p:nvSpPr>
          <p:cNvPr id="40" name="Plus 39"/>
          <p:cNvSpPr/>
          <p:nvPr/>
        </p:nvSpPr>
        <p:spPr>
          <a:xfrm>
            <a:off x="3311860" y="3278304"/>
            <a:ext cx="1332148" cy="1196367"/>
          </a:xfrm>
          <a:prstGeom prst="mathPlus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ight Arrow 40"/>
          <p:cNvSpPr/>
          <p:nvPr/>
        </p:nvSpPr>
        <p:spPr bwMode="auto">
          <a:xfrm rot="2871341">
            <a:off x="4216186" y="3444843"/>
            <a:ext cx="1223414" cy="5334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1" i="0" u="none" strike="noStrike" cap="none" normalizeH="0" baseline="-2500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18845843">
            <a:off x="-135011" y="4963818"/>
            <a:ext cx="2259350" cy="55399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dirty="0">
                <a:solidFill>
                  <a:srgbClr val="FF0000"/>
                </a:solidFill>
                <a:latin typeface="+mn-lt"/>
              </a:rPr>
              <a:t>You name it!</a:t>
            </a:r>
          </a:p>
        </p:txBody>
      </p:sp>
      <p:sp>
        <p:nvSpPr>
          <p:cNvPr id="31" name="Rectangle 2"/>
          <p:cNvSpPr txBox="1">
            <a:spLocks noChangeArrowheads="1"/>
          </p:cNvSpPr>
          <p:nvPr/>
        </p:nvSpPr>
        <p:spPr bwMode="auto">
          <a:xfrm>
            <a:off x="179512" y="46038"/>
            <a:ext cx="8875587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dirty="0"/>
              <a:t>The final objective: </a:t>
            </a:r>
            <a:r>
              <a:rPr lang="fr-FR" dirty="0" err="1"/>
              <a:t>Realise</a:t>
            </a:r>
            <a:r>
              <a:rPr lang="fr-FR" dirty="0"/>
              <a:t> the </a:t>
            </a:r>
            <a:r>
              <a:rPr lang="fr-FR" dirty="0" err="1"/>
              <a:t>dreams</a:t>
            </a:r>
            <a:r>
              <a:rPr lang="fr-FR" dirty="0"/>
              <a:t> of </a:t>
            </a:r>
            <a:r>
              <a:rPr lang="fr-FR" dirty="0" err="1"/>
              <a:t>companies</a:t>
            </a:r>
            <a:endParaRPr lang="fr-FR" kern="0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24112" y="6616464"/>
            <a:ext cx="848033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50" dirty="0"/>
              <a:t>Materials processing with intelligent systems (MICRO-457)                                          Shevchik S. &amp; Hoffmann P.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53867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9" grpId="0"/>
      <p:bldP spid="22" grpId="0" animBg="1"/>
      <p:bldP spid="35" grpId="0" animBg="1"/>
      <p:bldP spid="30" grpId="0" animBg="1"/>
      <p:bldP spid="30" grpId="1" animBg="1"/>
      <p:bldP spid="38" grpId="0"/>
      <p:bldP spid="39" grpId="0"/>
      <p:bldP spid="40" grpId="0" animBg="1"/>
      <p:bldP spid="41" grpId="0" animBg="1"/>
      <p:bldP spid="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6744147" y="1556792"/>
            <a:ext cx="2245568" cy="2370851"/>
            <a:chOff x="6744147" y="1556792"/>
            <a:chExt cx="2245568" cy="237085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49"/>
            <a:stretch/>
          </p:blipFill>
          <p:spPr>
            <a:xfrm>
              <a:off x="6857281" y="1556792"/>
              <a:ext cx="2019300" cy="199108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6744147" y="3527533"/>
              <a:ext cx="224556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000" b="0" baseline="0" dirty="0"/>
                <a:t>A </a:t>
              </a:r>
              <a:r>
                <a:rPr lang="en-US" sz="2000" dirty="0"/>
                <a:t>laser physicist</a:t>
              </a:r>
              <a:endParaRPr lang="en-US" sz="2000" b="0" baseline="0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156176" y="4101574"/>
            <a:ext cx="2591913" cy="2514722"/>
            <a:chOff x="6156176" y="4101574"/>
            <a:chExt cx="2591913" cy="2514722"/>
          </a:xfrm>
        </p:grpSpPr>
        <p:sp>
          <p:nvSpPr>
            <p:cNvPr id="9" name="TextBox 8"/>
            <p:cNvSpPr txBox="1"/>
            <p:nvPr/>
          </p:nvSpPr>
          <p:spPr>
            <a:xfrm>
              <a:off x="6156176" y="6216186"/>
              <a:ext cx="259191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000" b="0" baseline="0" dirty="0"/>
                <a:t>A material scientist</a:t>
              </a: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9" t="4870" r="39095" b="12719"/>
            <a:stretch/>
          </p:blipFill>
          <p:spPr>
            <a:xfrm>
              <a:off x="6732240" y="4101574"/>
              <a:ext cx="1539366" cy="2085593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45805" y="1213017"/>
            <a:ext cx="2734766" cy="2507133"/>
            <a:chOff x="45805" y="1213017"/>
            <a:chExt cx="2734766" cy="2507133"/>
          </a:xfrm>
        </p:grpSpPr>
        <p:sp>
          <p:nvSpPr>
            <p:cNvPr id="10" name="TextBox 9"/>
            <p:cNvSpPr txBox="1"/>
            <p:nvPr/>
          </p:nvSpPr>
          <p:spPr>
            <a:xfrm>
              <a:off x="45805" y="3012264"/>
              <a:ext cx="273476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000" b="0" baseline="0" dirty="0"/>
                <a:t>An excellent technician/ e</a:t>
              </a:r>
              <a:r>
                <a:rPr lang="en-US" sz="2000" dirty="0"/>
                <a:t>ngineer </a:t>
              </a:r>
              <a:endParaRPr lang="en-US" sz="2000" b="0" baseline="0" dirty="0"/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1213017"/>
              <a:ext cx="1351388" cy="1865029"/>
            </a:xfrm>
            <a:prstGeom prst="rect">
              <a:avLst/>
            </a:prstGeom>
          </p:spPr>
        </p:pic>
      </p:grpSp>
      <p:grpSp>
        <p:nvGrpSpPr>
          <p:cNvPr id="35" name="Group 34"/>
          <p:cNvGrpSpPr/>
          <p:nvPr/>
        </p:nvGrpSpPr>
        <p:grpSpPr>
          <a:xfrm>
            <a:off x="215078" y="3888827"/>
            <a:ext cx="2437523" cy="2636517"/>
            <a:chOff x="215078" y="3888827"/>
            <a:chExt cx="2437523" cy="2636517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68" y="3888827"/>
              <a:ext cx="1554200" cy="2246305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215078" y="6125234"/>
              <a:ext cx="243752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000" b="0" baseline="0" dirty="0"/>
                <a:t>An optics specialist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125341" y="987743"/>
            <a:ext cx="3181350" cy="2150148"/>
            <a:chOff x="3125341" y="987743"/>
            <a:chExt cx="3181350" cy="2150148"/>
          </a:xfrm>
        </p:grpSpPr>
        <p:sp>
          <p:nvSpPr>
            <p:cNvPr id="13" name="TextBox 12"/>
            <p:cNvSpPr txBox="1"/>
            <p:nvPr/>
          </p:nvSpPr>
          <p:spPr>
            <a:xfrm>
              <a:off x="3491880" y="2737781"/>
              <a:ext cx="263076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000" b="0" baseline="0" dirty="0"/>
                <a:t>A process</a:t>
              </a:r>
              <a:r>
                <a:rPr lang="en-US" sz="2000" b="0" dirty="0"/>
                <a:t> engineer</a:t>
              </a:r>
              <a:endParaRPr lang="en-US" sz="2000" b="0" baseline="0" dirty="0"/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5341" y="987743"/>
              <a:ext cx="3181350" cy="1790700"/>
            </a:xfrm>
            <a:prstGeom prst="rect">
              <a:avLst/>
            </a:prstGeom>
          </p:spPr>
        </p:pic>
      </p:grp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331912" y="198438"/>
            <a:ext cx="8875587" cy="7778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fr-FR" kern="0" dirty="0" err="1"/>
              <a:t>What</a:t>
            </a:r>
            <a:r>
              <a:rPr lang="fr-FR" kern="0" dirty="0"/>
              <a:t> </a:t>
            </a:r>
            <a:r>
              <a:rPr lang="fr-FR" kern="0" dirty="0" err="1"/>
              <a:t>is</a:t>
            </a:r>
            <a:r>
              <a:rPr lang="fr-FR" kern="0" dirty="0"/>
              <a:t> the team to </a:t>
            </a:r>
            <a:r>
              <a:rPr lang="fr-FR" kern="0" dirty="0" err="1"/>
              <a:t>achieve</a:t>
            </a:r>
            <a:r>
              <a:rPr lang="fr-FR" kern="0" dirty="0"/>
              <a:t> </a:t>
            </a:r>
            <a:r>
              <a:rPr lang="fr-FR" kern="0" dirty="0" err="1"/>
              <a:t>this</a:t>
            </a:r>
            <a:r>
              <a:rPr lang="fr-FR" kern="0" dirty="0"/>
              <a:t> goal?</a:t>
            </a:r>
          </a:p>
          <a:p>
            <a:endParaRPr lang="fr-FR" kern="0" dirty="0"/>
          </a:p>
        </p:txBody>
      </p:sp>
      <p:grpSp>
        <p:nvGrpSpPr>
          <p:cNvPr id="34" name="Group 33"/>
          <p:cNvGrpSpPr/>
          <p:nvPr/>
        </p:nvGrpSpPr>
        <p:grpSpPr>
          <a:xfrm>
            <a:off x="3059832" y="4430762"/>
            <a:ext cx="2689114" cy="2134652"/>
            <a:chOff x="3059832" y="4430762"/>
            <a:chExt cx="2689114" cy="2134652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11402" y="4430762"/>
              <a:ext cx="2202028" cy="170437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3059832" y="6165304"/>
              <a:ext cx="26891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000" b="0" baseline="0" dirty="0"/>
                <a:t>An acoustic specialist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563888" y="2009055"/>
            <a:ext cx="1797564" cy="3422189"/>
            <a:chOff x="9482015" y="833569"/>
            <a:chExt cx="1797564" cy="3422189"/>
          </a:xfrm>
        </p:grpSpPr>
        <p:sp>
          <p:nvSpPr>
            <p:cNvPr id="28" name="Rectangle 27"/>
            <p:cNvSpPr/>
            <p:nvPr/>
          </p:nvSpPr>
          <p:spPr>
            <a:xfrm>
              <a:off x="9482015" y="833569"/>
              <a:ext cx="1797564" cy="342218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82015" y="833569"/>
              <a:ext cx="1797564" cy="264086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9482015" y="3547872"/>
              <a:ext cx="17281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buNone/>
              </a:pPr>
              <a:r>
                <a:rPr lang="en-US" sz="2000" b="0" baseline="0" dirty="0"/>
                <a:t>A conductor /</a:t>
              </a:r>
            </a:p>
            <a:p>
              <a:pPr algn="ctr">
                <a:buNone/>
              </a:pPr>
              <a:r>
                <a:rPr lang="en-US" sz="2000" dirty="0"/>
                <a:t>A translator</a:t>
              </a:r>
              <a:endParaRPr lang="en-US" sz="2000" b="0" baseline="0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24112" y="6616464"/>
            <a:ext cx="848033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50" dirty="0"/>
              <a:t>Materials processing with intelligent systems (MICRO-457)                                          Shevchik S. &amp; Hoffmann P.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75040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Contents of the lecture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412875"/>
            <a:ext cx="7993062" cy="4824413"/>
          </a:xfrm>
        </p:spPr>
        <p:txBody>
          <a:bodyPr/>
          <a:lstStyle/>
          <a:p>
            <a:pPr>
              <a:defRPr/>
            </a:pPr>
            <a:r>
              <a:rPr lang="en-GB" dirty="0"/>
              <a:t>Laser processing</a:t>
            </a:r>
          </a:p>
          <a:p>
            <a:pPr lvl="1">
              <a:defRPr/>
            </a:pPr>
            <a:r>
              <a:rPr lang="en-GB" dirty="0"/>
              <a:t>Laser Principles</a:t>
            </a:r>
          </a:p>
          <a:p>
            <a:pPr lvl="1">
              <a:defRPr/>
            </a:pPr>
            <a:r>
              <a:rPr lang="fr-CH" dirty="0"/>
              <a:t>Laser types (</a:t>
            </a:r>
            <a:r>
              <a:rPr lang="fr-CH" dirty="0" err="1"/>
              <a:t>e.g</a:t>
            </a:r>
            <a:r>
              <a:rPr lang="fr-CH" dirty="0"/>
              <a:t>. </a:t>
            </a:r>
            <a:r>
              <a:rPr lang="fr-CH" dirty="0" err="1"/>
              <a:t>fs</a:t>
            </a:r>
            <a:r>
              <a:rPr lang="fr-CH" dirty="0"/>
              <a:t>, </a:t>
            </a:r>
            <a:r>
              <a:rPr lang="fr-CH" dirty="0" err="1"/>
              <a:t>ps</a:t>
            </a:r>
            <a:r>
              <a:rPr lang="fr-CH" dirty="0"/>
              <a:t>, ns, ms, </a:t>
            </a:r>
            <a:r>
              <a:rPr lang="fr-CH" dirty="0" err="1"/>
              <a:t>continuous</a:t>
            </a:r>
            <a:r>
              <a:rPr lang="fr-CH" dirty="0"/>
              <a:t>)</a:t>
            </a:r>
          </a:p>
          <a:p>
            <a:pPr>
              <a:defRPr/>
            </a:pPr>
            <a:r>
              <a:rPr lang="fr-CH" dirty="0" err="1"/>
              <a:t>Sensors</a:t>
            </a:r>
            <a:endParaRPr lang="fr-CH" dirty="0"/>
          </a:p>
          <a:p>
            <a:pPr lvl="1">
              <a:defRPr/>
            </a:pPr>
            <a:r>
              <a:rPr lang="fr-CH" dirty="0" err="1"/>
              <a:t>Acoustics</a:t>
            </a:r>
            <a:r>
              <a:rPr lang="fr-CH" dirty="0"/>
              <a:t> (use, type, </a:t>
            </a:r>
            <a:r>
              <a:rPr lang="fr-CH" dirty="0" err="1"/>
              <a:t>else</a:t>
            </a:r>
            <a:r>
              <a:rPr lang="fr-CH" dirty="0"/>
              <a:t>)</a:t>
            </a:r>
          </a:p>
          <a:p>
            <a:pPr lvl="1">
              <a:defRPr/>
            </a:pPr>
            <a:r>
              <a:rPr lang="fr-CH" dirty="0" err="1"/>
              <a:t>Optics</a:t>
            </a:r>
            <a:endParaRPr lang="fr-CH" dirty="0"/>
          </a:p>
          <a:p>
            <a:pPr lvl="1">
              <a:defRPr/>
            </a:pPr>
            <a:r>
              <a:rPr lang="fr-CH" dirty="0" err="1"/>
              <a:t>Opto-acoustic</a:t>
            </a:r>
            <a:r>
              <a:rPr lang="fr-CH" dirty="0"/>
              <a:t> (in </a:t>
            </a:r>
            <a:r>
              <a:rPr lang="fr-CH" dirty="0" err="1"/>
              <a:t>particular</a:t>
            </a:r>
            <a:r>
              <a:rPr lang="fr-CH" dirty="0"/>
              <a:t> </a:t>
            </a:r>
            <a:r>
              <a:rPr lang="fr-CH" dirty="0" err="1"/>
              <a:t>Fiber</a:t>
            </a:r>
            <a:r>
              <a:rPr lang="fr-CH" dirty="0"/>
              <a:t> Bragg </a:t>
            </a:r>
            <a:r>
              <a:rPr lang="fr-CH" dirty="0" err="1"/>
              <a:t>Grating</a:t>
            </a:r>
            <a:r>
              <a:rPr lang="fr-CH" dirty="0"/>
              <a:t>)</a:t>
            </a:r>
          </a:p>
          <a:p>
            <a:pPr lvl="1">
              <a:defRPr/>
            </a:pPr>
            <a:r>
              <a:rPr lang="fr-CH" dirty="0"/>
              <a:t>Visual</a:t>
            </a:r>
          </a:p>
          <a:p>
            <a:pPr lvl="1">
              <a:defRPr/>
            </a:pPr>
            <a:endParaRPr lang="fr-CH" dirty="0"/>
          </a:p>
          <a:p>
            <a:pPr lvl="1">
              <a:defRPr/>
            </a:pPr>
            <a:endParaRPr lang="fr-CH" dirty="0"/>
          </a:p>
          <a:p>
            <a:pPr lvl="1">
              <a:defRPr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24112" y="6616464"/>
            <a:ext cx="848033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50" dirty="0"/>
              <a:t>Materials processing with intelligent systems (MICRO-457)                                          Shevchik S. &amp; Hoffmann P.</a:t>
            </a:r>
            <a:endParaRPr lang="en-US" sz="10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/>
              <a:t>Contents of the lecture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412875"/>
            <a:ext cx="7993062" cy="4824413"/>
          </a:xfrm>
        </p:spPr>
        <p:txBody>
          <a:bodyPr/>
          <a:lstStyle/>
          <a:p>
            <a:pPr>
              <a:defRPr/>
            </a:pPr>
            <a:r>
              <a:rPr lang="en-GB" dirty="0"/>
              <a:t>Data acquisition</a:t>
            </a:r>
          </a:p>
          <a:p>
            <a:pPr lvl="1">
              <a:defRPr/>
            </a:pPr>
            <a:r>
              <a:rPr lang="en-GB" dirty="0"/>
              <a:t>Principles</a:t>
            </a:r>
          </a:p>
          <a:p>
            <a:pPr lvl="1">
              <a:defRPr/>
            </a:pPr>
            <a:r>
              <a:rPr lang="fr-CH" dirty="0" err="1"/>
              <a:t>Possibilities</a:t>
            </a:r>
            <a:r>
              <a:rPr lang="fr-CH" dirty="0"/>
              <a:t>, </a:t>
            </a:r>
            <a:r>
              <a:rPr lang="fr-CH" dirty="0" err="1"/>
              <a:t>limits</a:t>
            </a:r>
            <a:endParaRPr lang="fr-CH" dirty="0"/>
          </a:p>
          <a:p>
            <a:pPr>
              <a:defRPr/>
            </a:pPr>
            <a:r>
              <a:rPr lang="fr-CH" dirty="0"/>
              <a:t>Introduction to machine </a:t>
            </a:r>
            <a:r>
              <a:rPr lang="fr-CH" dirty="0" err="1"/>
              <a:t>learning</a:t>
            </a:r>
            <a:endParaRPr lang="fr-CH" dirty="0"/>
          </a:p>
          <a:p>
            <a:pPr lvl="1">
              <a:defRPr/>
            </a:pPr>
            <a:r>
              <a:rPr lang="fr-CH" dirty="0" err="1"/>
              <a:t>Linear</a:t>
            </a:r>
            <a:r>
              <a:rPr lang="fr-CH" dirty="0"/>
              <a:t> </a:t>
            </a:r>
            <a:r>
              <a:rPr lang="fr-CH" dirty="0" err="1"/>
              <a:t>regression</a:t>
            </a:r>
            <a:endParaRPr lang="fr-CH" dirty="0"/>
          </a:p>
          <a:p>
            <a:pPr lvl="1">
              <a:defRPr/>
            </a:pPr>
            <a:r>
              <a:rPr lang="fr-CH" dirty="0" err="1"/>
              <a:t>Supervised</a:t>
            </a:r>
            <a:r>
              <a:rPr lang="fr-CH" dirty="0"/>
              <a:t> </a:t>
            </a:r>
            <a:r>
              <a:rPr lang="fr-CH" dirty="0" err="1"/>
              <a:t>methods</a:t>
            </a:r>
            <a:endParaRPr lang="fr-CH" dirty="0"/>
          </a:p>
          <a:p>
            <a:pPr lvl="1">
              <a:defRPr/>
            </a:pPr>
            <a:r>
              <a:rPr lang="fr-CH" dirty="0"/>
              <a:t>Semi-</a:t>
            </a:r>
            <a:r>
              <a:rPr lang="fr-CH" dirty="0" err="1"/>
              <a:t>supervised</a:t>
            </a:r>
            <a:r>
              <a:rPr lang="fr-CH" dirty="0"/>
              <a:t> </a:t>
            </a:r>
            <a:r>
              <a:rPr lang="fr-CH" dirty="0" err="1"/>
              <a:t>methods</a:t>
            </a:r>
            <a:endParaRPr lang="fr-CH" dirty="0"/>
          </a:p>
          <a:p>
            <a:pPr lvl="1">
              <a:defRPr/>
            </a:pPr>
            <a:r>
              <a:rPr lang="fr-CH" dirty="0" err="1"/>
              <a:t>Unupservised</a:t>
            </a:r>
            <a:r>
              <a:rPr lang="fr-CH" dirty="0"/>
              <a:t> </a:t>
            </a:r>
            <a:r>
              <a:rPr lang="fr-CH" dirty="0" err="1"/>
              <a:t>methods</a:t>
            </a:r>
            <a:endParaRPr lang="fr-CH" dirty="0"/>
          </a:p>
          <a:p>
            <a:pPr lvl="1">
              <a:defRPr/>
            </a:pPr>
            <a:r>
              <a:rPr lang="fr-CH" dirty="0" err="1"/>
              <a:t>Reinforcement</a:t>
            </a:r>
            <a:r>
              <a:rPr lang="fr-CH" dirty="0"/>
              <a:t> </a:t>
            </a:r>
            <a:r>
              <a:rPr lang="fr-CH" dirty="0" err="1"/>
              <a:t>learning</a:t>
            </a:r>
            <a:endParaRPr lang="fr-CH" dirty="0"/>
          </a:p>
          <a:p>
            <a:pPr lvl="1">
              <a:defRPr/>
            </a:pPr>
            <a:endParaRPr lang="fr-CH" dirty="0"/>
          </a:p>
          <a:p>
            <a:pPr lvl="1">
              <a:defRPr/>
            </a:pP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24112" y="6616464"/>
            <a:ext cx="8480336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50" dirty="0"/>
              <a:t>Materials processing with intelligent systems (MICRO-457)                                          Shevchik S. &amp; Hoffmann P.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8730525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510</Words>
  <Application>Microsoft Office PowerPoint</Application>
  <PresentationFormat>Bildschirmpräsentation (4:3)</PresentationFormat>
  <Paragraphs>105</Paragraphs>
  <Slides>11</Slides>
  <Notes>0</Notes>
  <HiddenSlides>0</HiddenSlides>
  <MMClips>6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Symbol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But linking signal to event is a real challenge</vt:lpstr>
      <vt:lpstr>PowerPoint-Präsentation</vt:lpstr>
      <vt:lpstr>PowerPoint-Präsentation</vt:lpstr>
      <vt:lpstr>Contents of the lecture</vt:lpstr>
      <vt:lpstr>Contents of the lecture</vt:lpstr>
      <vt:lpstr>Contents of the lecture</vt:lpstr>
      <vt:lpstr>So le’ts start?</vt:lpstr>
    </vt:vector>
  </TitlesOfParts>
  <Company>Empa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Hoffmann, Patrik</dc:creator>
  <cp:lastModifiedBy>Hoffmann, Patrik</cp:lastModifiedBy>
  <cp:revision>1</cp:revision>
  <dcterms:created xsi:type="dcterms:W3CDTF">2024-09-09T17:33:58Z</dcterms:created>
  <dcterms:modified xsi:type="dcterms:W3CDTF">2024-09-09T17:35:25Z</dcterms:modified>
</cp:coreProperties>
</file>